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67" r:id="rId2"/>
    <p:sldId id="402" r:id="rId3"/>
    <p:sldId id="451" r:id="rId4"/>
    <p:sldId id="437" r:id="rId5"/>
    <p:sldId id="431" r:id="rId6"/>
    <p:sldId id="453" r:id="rId7"/>
    <p:sldId id="457" r:id="rId8"/>
    <p:sldId id="501" r:id="rId9"/>
    <p:sldId id="502" r:id="rId10"/>
    <p:sldId id="503" r:id="rId11"/>
    <p:sldId id="504" r:id="rId12"/>
    <p:sldId id="505" r:id="rId13"/>
    <p:sldId id="506" r:id="rId14"/>
    <p:sldId id="507" r:id="rId15"/>
    <p:sldId id="508" r:id="rId16"/>
    <p:sldId id="509" r:id="rId17"/>
    <p:sldId id="511" r:id="rId18"/>
    <p:sldId id="486" r:id="rId19"/>
    <p:sldId id="484" r:id="rId20"/>
    <p:sldId id="430" r:id="rId21"/>
    <p:sldId id="405" r:id="rId22"/>
    <p:sldId id="435" r:id="rId23"/>
    <p:sldId id="455" r:id="rId24"/>
    <p:sldId id="513" r:id="rId25"/>
    <p:sldId id="467" r:id="rId26"/>
    <p:sldId id="487" r:id="rId27"/>
    <p:sldId id="488" r:id="rId28"/>
    <p:sldId id="490" r:id="rId29"/>
    <p:sldId id="51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A3CC8C80-FE95-4F8D-9FDB-28F22A8DAD70}">
          <p14:sldIdLst>
            <p14:sldId id="267"/>
            <p14:sldId id="402"/>
            <p14:sldId id="451"/>
            <p14:sldId id="437"/>
            <p14:sldId id="431"/>
            <p14:sldId id="453"/>
            <p14:sldId id="457"/>
            <p14:sldId id="501"/>
            <p14:sldId id="502"/>
            <p14:sldId id="503"/>
          </p14:sldIdLst>
        </p14:section>
        <p14:section name="Раздел без заголовка" id="{D4D1B726-4611-4B9A-B04C-00A9505FE7E1}">
          <p14:sldIdLst>
            <p14:sldId id="504"/>
            <p14:sldId id="505"/>
            <p14:sldId id="506"/>
            <p14:sldId id="507"/>
            <p14:sldId id="508"/>
            <p14:sldId id="509"/>
            <p14:sldId id="511"/>
            <p14:sldId id="486"/>
            <p14:sldId id="484"/>
            <p14:sldId id="430"/>
            <p14:sldId id="405"/>
            <p14:sldId id="435"/>
            <p14:sldId id="455"/>
            <p14:sldId id="513"/>
            <p14:sldId id="467"/>
            <p14:sldId id="487"/>
            <p14:sldId id="488"/>
            <p14:sldId id="49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75ADFF"/>
    <a:srgbClr val="85C2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765" autoAdjust="0"/>
    <p:restoredTop sz="96625" autoAdjust="0"/>
  </p:normalViewPr>
  <p:slideViewPr>
    <p:cSldViewPr>
      <p:cViewPr>
        <p:scale>
          <a:sx n="75" d="100"/>
          <a:sy n="75" d="100"/>
        </p:scale>
        <p:origin x="-1224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9BF95-A63B-4501-A05B-56B80FB5A992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3CDAE-68DC-4E6C-A53D-18B4126415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9524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5ADFF"/>
            </a:gs>
            <a:gs pos="40000">
              <a:srgbClr val="85C2FF"/>
            </a:gs>
            <a:gs pos="8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E3C9BDD-31DF-48FE-B627-E851A66A87CD}" type="datetimeFigureOut">
              <a:rPr lang="ru-RU" smtClean="0"/>
              <a:pPr/>
              <a:t>08.12.2014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8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523493"/>
            <a:ext cx="91440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024496"/>
            <a:ext cx="7920880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400" b="1" dirty="0">
                <a:latin typeface="Verdana"/>
              </a:rPr>
              <a:t>проект </a:t>
            </a: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endParaRPr lang="ru-RU" sz="5400" b="1" cap="all" dirty="0">
              <a:solidFill>
                <a:srgbClr val="FF0000"/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r>
              <a:rPr lang="ru-RU" sz="5400" b="1" cap="all" dirty="0">
                <a:solidFill>
                  <a:srgbClr val="FF0000"/>
                </a:solidFill>
                <a:latin typeface="Verdana"/>
              </a:rPr>
              <a:t>Школьная карта</a:t>
            </a: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r>
              <a:rPr lang="ru-RU" sz="3200" b="1" dirty="0">
                <a:solidFill>
                  <a:srgbClr val="323232">
                    <a:lumMod val="75000"/>
                  </a:srgbClr>
                </a:solidFill>
                <a:latin typeface="Verdana"/>
              </a:rPr>
              <a:t>	г. Нижнекамск</a:t>
            </a: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59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426011" y="446444"/>
            <a:ext cx="8229600" cy="966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60648"/>
            <a:ext cx="8712968" cy="914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4000" b="1" dirty="0" smtClean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Система </a:t>
            </a:r>
            <a:r>
              <a:rPr lang="ru-RU" sz="4000" b="1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контроля доступа </a:t>
            </a:r>
            <a:endParaRPr lang="ru-RU" sz="4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4026" y="1048047"/>
            <a:ext cx="6627956" cy="4849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17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866536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Электронное образование РТ</a:t>
            </a:r>
            <a:r>
              <a:rPr lang="ru-RU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71318"/>
            <a:ext cx="6929257" cy="5206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6935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415772"/>
            <a:ext cx="91440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60648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Государственные услуги РТ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3938" y="1415772"/>
            <a:ext cx="6184156" cy="381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2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43448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Дополнительные услуги </a:t>
            </a:r>
            <a:br>
              <a:rPr lang="ru-RU" sz="40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</a:br>
            <a:r>
              <a:rPr lang="ru-RU" sz="40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для родителей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72067" y="2420889"/>
            <a:ext cx="7408333" cy="3240360"/>
          </a:xfrm>
        </p:spPr>
        <p:txBody>
          <a:bodyPr/>
          <a:lstStyle/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Подписка на </a:t>
            </a:r>
            <a:r>
              <a:rPr lang="en-US" sz="4000" b="1" dirty="0">
                <a:solidFill>
                  <a:schemeClr val="tx1"/>
                </a:solidFill>
                <a:latin typeface="Verdana"/>
              </a:rPr>
              <a:t>SMS 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рассылку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rgbClr val="FF0000"/>
                </a:solidFill>
                <a:latin typeface="Verdana"/>
              </a:rPr>
              <a:t>40 рублей в месяц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3200" b="1" dirty="0">
              <a:solidFill>
                <a:srgbClr val="FF0000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chemeClr val="tx1"/>
                </a:solidFill>
                <a:latin typeface="Verdana"/>
              </a:rPr>
              <a:t>(по желанию)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159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0" y="164638"/>
            <a:ext cx="8748464" cy="92471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школьных столовых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932723"/>
            <a:ext cx="7029885" cy="5664629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6604" y="1089356"/>
            <a:ext cx="4193136" cy="361496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0476" y="4197086"/>
            <a:ext cx="8367501" cy="185944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4620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610328"/>
            <a:ext cx="5886654" cy="70643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38829"/>
            <a:ext cx="6142992" cy="92471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Просмотр школьного меню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5511071" cy="5856651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9461" y="963547"/>
            <a:ext cx="3200400" cy="473710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09872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886" y="2780928"/>
            <a:ext cx="4365114" cy="3395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8524" y="188640"/>
            <a:ext cx="4669725" cy="350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9552" y="332656"/>
            <a:ext cx="617557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Verdana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Питание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230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5795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Для пользователей (</a:t>
            </a:r>
            <a:r>
              <a:rPr lang="ru-RU" sz="32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родителей)</a:t>
            </a:r>
            <a:endParaRPr lang="ru-RU" sz="3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310415" cy="393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8119" y="1700808"/>
            <a:ext cx="4498975" cy="317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583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43516"/>
          </a:xfrm>
        </p:spPr>
        <p:txBody>
          <a:bodyPr>
            <a:normAutofit/>
          </a:bodyPr>
          <a:lstStyle/>
          <a:p>
            <a:r>
              <a:rPr lang="ru-RU" sz="4000" b="1" kern="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Дополнительные платежи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28822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75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00041"/>
            <a:ext cx="8784976" cy="568587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7715200" cy="115212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32656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Транспорт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748" y="2419470"/>
            <a:ext cx="4286268" cy="343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65124"/>
            <a:ext cx="4064435" cy="304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628800"/>
            <a:ext cx="8905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92896"/>
            <a:ext cx="8905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556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857256"/>
          </a:xfrm>
        </p:spPr>
        <p:txBody>
          <a:bodyPr>
            <a:noAutofit/>
          </a:bodyPr>
          <a:lstStyle/>
          <a:p>
            <a:pPr lvl="0">
              <a:spcBef>
                <a:spcPts val="250"/>
              </a:spcBef>
            </a:pPr>
            <a:r>
              <a:rPr lang="ru-RU" b="1" dirty="0" smtClean="0">
                <a:solidFill>
                  <a:schemeClr val="tx1"/>
                </a:solidFill>
                <a:latin typeface="Verdana"/>
                <a:ea typeface="+mn-ea"/>
                <a:cs typeface="+mn-cs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Verdana"/>
                <a:ea typeface="+mn-ea"/>
                <a:cs typeface="+mn-cs"/>
              </a:rPr>
            </a:br>
            <a:r>
              <a:rPr lang="ru-RU" b="1" dirty="0" smtClean="0">
                <a:solidFill>
                  <a:schemeClr val="tx1"/>
                </a:solidFill>
                <a:latin typeface="Verdana"/>
                <a:ea typeface="+mn-ea"/>
                <a:cs typeface="+mn-cs"/>
              </a:rPr>
              <a:t>Участники </a:t>
            </a:r>
            <a:r>
              <a:rPr lang="ru-RU" b="1" dirty="0">
                <a:solidFill>
                  <a:schemeClr val="tx1"/>
                </a:solidFill>
                <a:latin typeface="Verdana"/>
                <a:ea typeface="+mn-ea"/>
                <a:cs typeface="+mn-cs"/>
              </a:rPr>
              <a:t>проекта</a:t>
            </a:r>
            <a:r>
              <a:rPr lang="ru-RU" sz="3600" b="1" dirty="0">
                <a:solidFill>
                  <a:schemeClr val="tx1"/>
                </a:solidFill>
                <a:latin typeface="Verdana"/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Verdana"/>
                <a:ea typeface="+mn-ea"/>
                <a:cs typeface="+mn-cs"/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4784"/>
            <a:ext cx="8352927" cy="3528391"/>
          </a:xfrm>
        </p:spPr>
        <p:txBody>
          <a:bodyPr/>
          <a:lstStyle/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2800" dirty="0">
              <a:solidFill>
                <a:srgbClr val="002060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chemeClr val="tx1"/>
                </a:solidFill>
                <a:latin typeface="Verdana"/>
              </a:rPr>
              <a:t>33 школы города </a:t>
            </a:r>
            <a:r>
              <a:rPr lang="ru-RU" sz="3200" b="1" dirty="0" smtClean="0">
                <a:solidFill>
                  <a:schemeClr val="tx1"/>
                </a:solidFill>
                <a:latin typeface="Verdana"/>
              </a:rPr>
              <a:t>Нижнекамска</a:t>
            </a:r>
          </a:p>
          <a:p>
            <a:pPr marL="0" lvl="0" indent="0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chemeClr val="tx1"/>
                </a:solidFill>
                <a:latin typeface="Verdana"/>
              </a:rPr>
              <a:t>	</a:t>
            </a:r>
            <a:endParaRPr lang="ru-RU" sz="3200" b="1" dirty="0" smtClean="0">
              <a:solidFill>
                <a:schemeClr val="tx1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Verdana"/>
              </a:rPr>
              <a:t>23 770 учащихся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3200" b="1" dirty="0" smtClean="0">
              <a:solidFill>
                <a:schemeClr val="tx1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chemeClr val="tx1"/>
                </a:solidFill>
                <a:latin typeface="Verdana"/>
              </a:rPr>
              <a:t>с</a:t>
            </a:r>
            <a:r>
              <a:rPr lang="ru-RU" sz="3200" b="1" dirty="0" smtClean="0">
                <a:solidFill>
                  <a:schemeClr val="tx1"/>
                </a:solidFill>
                <a:latin typeface="Verdana"/>
              </a:rPr>
              <a:t> 1 по 11 классы </a:t>
            </a:r>
            <a:endParaRPr lang="ru-RU" sz="3200" b="1" dirty="0">
              <a:solidFill>
                <a:schemeClr val="tx1"/>
              </a:solidFill>
              <a:latin typeface="Verdana"/>
            </a:endParaRPr>
          </a:p>
          <a:p>
            <a:pPr marL="0" lvl="0" indent="0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2800" b="1" dirty="0">
              <a:solidFill>
                <a:srgbClr val="002060"/>
              </a:solidFill>
              <a:latin typeface="Verdana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905506"/>
            <a:ext cx="75608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000" b="1" dirty="0">
                <a:latin typeface="Verdana"/>
              </a:rPr>
              <a:t>27 учреждений дополнительного образования Нижнекамского муниципального района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7609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>
                <a:solidFill>
                  <a:prstClr val="black"/>
                </a:solidFill>
                <a:latin typeface="Verdana"/>
                <a:ea typeface="+mn-ea"/>
                <a:cs typeface="+mn-cs"/>
              </a:rPr>
              <a:t>Учреждения </a:t>
            </a:r>
            <a:br>
              <a:rPr lang="ru-RU" sz="3600" b="1" dirty="0">
                <a:solidFill>
                  <a:prstClr val="black"/>
                </a:solidFill>
                <a:latin typeface="Verdana"/>
                <a:ea typeface="+mn-ea"/>
                <a:cs typeface="+mn-cs"/>
              </a:rPr>
            </a:br>
            <a:r>
              <a:rPr lang="ru-RU" sz="3600" b="1" dirty="0">
                <a:solidFill>
                  <a:prstClr val="black"/>
                </a:solidFill>
                <a:latin typeface="Verdana"/>
                <a:ea typeface="+mn-ea"/>
                <a:cs typeface="+mn-cs"/>
              </a:rPr>
              <a:t>дополнительного образования</a:t>
            </a:r>
            <a:r>
              <a:rPr lang="ru-RU" sz="1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1700808"/>
            <a:ext cx="8208912" cy="4325233"/>
          </a:xfrm>
        </p:spPr>
        <p:txBody>
          <a:bodyPr>
            <a:normAutofit/>
          </a:bodyPr>
          <a:lstStyle/>
          <a:p>
            <a:pPr marL="265176" lvl="0" indent="-265176" algn="ctr">
              <a:lnSpc>
                <a:spcPct val="12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lvl="0" indent="-265176" algn="ctr">
              <a:lnSpc>
                <a:spcPct val="12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системе ГИСТ </a:t>
            </a:r>
          </a:p>
          <a:p>
            <a:pPr marL="265176" lvl="0" indent="-265176" algn="ctr">
              <a:lnSpc>
                <a:spcPct val="12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Wi-fi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точки доступа</a:t>
            </a:r>
          </a:p>
          <a:p>
            <a:pPr marL="265176" lvl="0" indent="-265176" algn="ctr">
              <a:lnSpc>
                <a:spcPct val="12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Планшет каждому педагогу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endParaRPr lang="ru-RU" sz="4000" dirty="0">
              <a:solidFill>
                <a:prstClr val="black"/>
              </a:solidFill>
              <a:latin typeface="Verdana"/>
            </a:endParaRPr>
          </a:p>
          <a:p>
            <a:endParaRPr lang="ru-RU" sz="3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63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4000" b="1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4000" b="1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Система </a:t>
            </a:r>
            <a:r>
              <a:rPr lang="ru-RU" sz="4000" b="1" dirty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учета</a:t>
            </a:r>
            <a:br>
              <a:rPr lang="ru-RU" sz="4000" b="1" dirty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4000" b="1" dirty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посещаемости </a:t>
            </a:r>
            <a:r>
              <a:rPr lang="ru-RU" sz="4000" b="1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УДО (33 школы)</a:t>
            </a:r>
            <a:endParaRPr lang="ru-RU" sz="2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20888"/>
            <a:ext cx="4084674" cy="263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3" y="1772816"/>
            <a:ext cx="292277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226" y="3979614"/>
            <a:ext cx="2792838" cy="1753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00400"/>
            <a:ext cx="13779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3600" b="1" dirty="0" smtClean="0">
                <a:solidFill>
                  <a:schemeClr val="tx1"/>
                </a:solidFill>
                <a:latin typeface="Verdana"/>
              </a:rPr>
              <a:t>Карта без </a:t>
            </a:r>
            <a:r>
              <a:rPr lang="ru-RU" sz="3600" b="1" dirty="0">
                <a:solidFill>
                  <a:schemeClr val="tx1"/>
                </a:solidFill>
                <a:latin typeface="Verdana"/>
              </a:rPr>
              <a:t>банковского </a:t>
            </a:r>
            <a:r>
              <a:rPr lang="ru-RU" sz="3600" b="1" dirty="0" smtClean="0">
                <a:solidFill>
                  <a:schemeClr val="tx1"/>
                </a:solidFill>
                <a:latin typeface="Verdana"/>
              </a:rPr>
              <a:t>приложения </a:t>
            </a:r>
            <a:endParaRPr lang="ru-RU" sz="2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640960" cy="4497363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Verdana"/>
              </a:rPr>
              <a:t>4 </a:t>
            </a:r>
            <a:r>
              <a:rPr lang="ru-RU" sz="3600" b="1" dirty="0">
                <a:solidFill>
                  <a:schemeClr val="tx1"/>
                </a:solidFill>
                <a:latin typeface="Verdana"/>
              </a:rPr>
              <a:t>821 человек </a:t>
            </a:r>
            <a:r>
              <a:rPr lang="ru-RU" sz="2700" b="1" dirty="0" smtClean="0">
                <a:solidFill>
                  <a:schemeClr val="tx1"/>
                </a:solidFill>
                <a:latin typeface="Verdana"/>
              </a:rPr>
              <a:t>– </a:t>
            </a:r>
          </a:p>
          <a:p>
            <a:pPr marL="0" lvl="0" indent="0" algn="ctr">
              <a:lnSpc>
                <a:spcPct val="15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Verdana"/>
              </a:rPr>
              <a:t>карта для </a:t>
            </a:r>
            <a:r>
              <a:rPr lang="ru-RU" sz="2700" b="1" dirty="0">
                <a:solidFill>
                  <a:schemeClr val="tx1"/>
                </a:solidFill>
                <a:latin typeface="Verdana"/>
              </a:rPr>
              <a:t>воспитанников УДО</a:t>
            </a:r>
            <a:endParaRPr lang="ru-RU" sz="2700" b="1" dirty="0" smtClean="0">
              <a:solidFill>
                <a:schemeClr val="tx1"/>
              </a:solidFill>
              <a:latin typeface="Verdana"/>
            </a:endParaRPr>
          </a:p>
          <a:p>
            <a:pPr marL="0" lvl="0" indent="0">
              <a:lnSpc>
                <a:spcPct val="15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Verdana"/>
              </a:rPr>
              <a:t>из </a:t>
            </a:r>
            <a:r>
              <a:rPr lang="ru-RU" sz="2700" b="1" dirty="0">
                <a:solidFill>
                  <a:schemeClr val="tx1"/>
                </a:solidFill>
                <a:latin typeface="Verdana"/>
              </a:rPr>
              <a:t>сельских, </a:t>
            </a:r>
          </a:p>
          <a:p>
            <a:pPr marL="0" lvl="0" indent="0">
              <a:lnSpc>
                <a:spcPct val="17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2700" b="1" dirty="0">
                <a:solidFill>
                  <a:schemeClr val="tx1"/>
                </a:solidFill>
                <a:latin typeface="Verdana"/>
              </a:rPr>
              <a:t>коррекционных школ,</a:t>
            </a:r>
          </a:p>
          <a:p>
            <a:pPr marL="0" lvl="0" indent="0">
              <a:lnSpc>
                <a:spcPct val="17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2700" b="1" dirty="0">
                <a:solidFill>
                  <a:schemeClr val="tx1"/>
                </a:solidFill>
                <a:latin typeface="Verdana"/>
              </a:rPr>
              <a:t>детских садов, </a:t>
            </a:r>
          </a:p>
          <a:p>
            <a:pPr marL="0" lvl="0" indent="0">
              <a:lnSpc>
                <a:spcPct val="17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2700" b="1" dirty="0" err="1">
                <a:solidFill>
                  <a:schemeClr val="tx1"/>
                </a:solidFill>
                <a:latin typeface="Verdana"/>
              </a:rPr>
              <a:t>ССУЗов</a:t>
            </a:r>
            <a:r>
              <a:rPr lang="ru-RU" sz="2700" b="1" dirty="0">
                <a:solidFill>
                  <a:schemeClr val="tx1"/>
                </a:solidFill>
                <a:latin typeface="Verdana"/>
              </a:rPr>
              <a:t>, ВУЗов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12976"/>
            <a:ext cx="3565690" cy="260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802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66536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-RU" sz="3200" b="1" spc="50" dirty="0">
                <a:ln w="1143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Автоматизированный учет </a:t>
            </a:r>
            <a:br>
              <a:rPr lang="ru-RU" sz="3200" b="1" spc="50" dirty="0">
                <a:ln w="1143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>
                <a:ln w="1143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посещаемости УДО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043" y="4797152"/>
            <a:ext cx="1118836" cy="720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039420">
            <a:off x="478109" y="3318560"/>
            <a:ext cx="1327671" cy="9747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22793" y="1564585"/>
            <a:ext cx="5121207" cy="360040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52092" y="2708919"/>
            <a:ext cx="2697214" cy="17521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373216"/>
            <a:ext cx="132775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57192"/>
            <a:ext cx="1158375" cy="6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1668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71438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Библиотека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(перспектива)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332400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496" y="2477828"/>
            <a:ext cx="3952440" cy="296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720080" cy="48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20940">
            <a:off x="4995175" y="5870701"/>
            <a:ext cx="275725" cy="18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026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/>
          </a:bodyPr>
          <a:lstStyle/>
          <a:p>
            <a:r>
              <a:rPr lang="ru-RU" sz="4000" b="1" kern="0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Проделанная работа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44108" y="1793096"/>
            <a:ext cx="7855784" cy="461326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21 ноября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выезд рабочей группы в город Зеленодольск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21 ноября по 5 декабря </a:t>
            </a:r>
            <a:endParaRPr lang="ru-RU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работа с  персональными данными</a:t>
            </a:r>
            <a:endParaRPr lang="ru-RU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215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Проделанная работа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733788"/>
            <a:ext cx="8208912" cy="461326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декабря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73E87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обучение всех директоров школ , УДО, педагогов дополнительного образования и классных руководителей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92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4000" b="1" kern="0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Сроки реализации проекта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52108520"/>
              </p:ext>
            </p:extLst>
          </p:nvPr>
        </p:nvGraphicFramePr>
        <p:xfrm>
          <a:off x="258343" y="1196752"/>
          <a:ext cx="8627314" cy="483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47250"/>
                <a:gridCol w="198006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Фотографирование учащихся школ и УДО (дошкольники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и </a:t>
                      </a:r>
                      <a:r>
                        <a:rPr lang="ru-RU" sz="2000" b="1" baseline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ССУЗы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ВУЗы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05.12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Заключение соглашений между МОиН РТ, МИС РТ, АК БАРС Банком, Исполкомом НМР РТ, между школами и ОАО «АК БАРС» БАНК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15.01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Проведение конкурсных процедур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28.12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Заключение контрактов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30.12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Поставка оборудования</a:t>
                      </a:r>
                      <a:endParaRPr lang="ru-RU" b="1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1.03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Поставка карт в пилотные школы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1.03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Монтажные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работы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 1.02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366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Запуск проекта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 1.04.2015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0239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523493"/>
            <a:ext cx="91440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024496"/>
            <a:ext cx="7920880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400" b="1" dirty="0">
                <a:latin typeface="Verdana"/>
              </a:rPr>
              <a:t>проект </a:t>
            </a: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endParaRPr lang="ru-RU" sz="5400" b="1" cap="all" dirty="0">
              <a:solidFill>
                <a:srgbClr val="FF0000"/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r>
              <a:rPr lang="ru-RU" sz="5400" b="1" cap="all" dirty="0">
                <a:solidFill>
                  <a:srgbClr val="FF0000"/>
                </a:solidFill>
                <a:latin typeface="Verdana"/>
              </a:rPr>
              <a:t>Школьная карта</a:t>
            </a: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r>
              <a:rPr lang="ru-RU" sz="3200" b="1" dirty="0">
                <a:solidFill>
                  <a:srgbClr val="323232">
                    <a:lumMod val="75000"/>
                  </a:srgbClr>
                </a:solidFill>
                <a:latin typeface="Verdana"/>
              </a:rPr>
              <a:t>	г. Нижнекамск</a:t>
            </a: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59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260648"/>
            <a:ext cx="8856984" cy="5400599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1-4 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классы </a:t>
            </a:r>
            <a:endParaRPr lang="ru-RU" sz="4000" b="1" dirty="0" smtClean="0">
              <a:solidFill>
                <a:schemeClr val="tx1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en-US" sz="4000" b="1" dirty="0" smtClean="0">
                <a:solidFill>
                  <a:schemeClr val="tx1"/>
                </a:solidFill>
                <a:latin typeface="Verdana"/>
              </a:rPr>
              <a:t>10</a:t>
            </a: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Verdana"/>
              </a:rPr>
              <a:t>005 </a:t>
            </a: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человек - браслет</a:t>
            </a:r>
            <a:endParaRPr lang="ru-RU" sz="4000" b="1" dirty="0">
              <a:solidFill>
                <a:schemeClr val="tx1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                            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                               </a:t>
            </a:r>
            <a:endParaRPr lang="ru-RU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9506" y="1666200"/>
            <a:ext cx="6124822" cy="406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110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5184576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5-11 классы </a:t>
            </a: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 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13 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771 человек – </a:t>
            </a: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банковская 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карта (</a:t>
            </a:r>
            <a:r>
              <a:rPr lang="en-US" sz="4000" b="1" dirty="0" err="1">
                <a:solidFill>
                  <a:schemeClr val="tx1"/>
                </a:solidFill>
                <a:latin typeface="Verdana"/>
              </a:rPr>
              <a:t>mastercard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)</a:t>
            </a:r>
          </a:p>
          <a:p>
            <a:pPr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46657">
            <a:off x="329571" y="2850147"/>
            <a:ext cx="3689914" cy="309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7288" y="2780928"/>
            <a:ext cx="4697830" cy="313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2657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Комплект «Школьная карта»</a:t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ребенку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     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родителю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35984"/>
            <a:ext cx="2012431" cy="134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140968"/>
            <a:ext cx="3334395" cy="210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916" y="4365104"/>
            <a:ext cx="2802049" cy="1092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07444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Дизайн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карты</a:t>
            </a:r>
            <a:r>
              <a:rPr lang="ru-RU" sz="36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 с фотографией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2591025" cy="101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266382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3956050" cy="264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6224" y="2825006"/>
            <a:ext cx="381635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534195"/>
            <a:ext cx="8413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3883" y="3903760"/>
            <a:ext cx="248126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507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Направления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использования</a:t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184" y="1844824"/>
            <a:ext cx="8276575" cy="3853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7043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Система контроля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удаленного доступа (СКУД)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0936" y="1385358"/>
            <a:ext cx="6841424" cy="4275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4625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12776"/>
            <a:ext cx="8784976" cy="446449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7715200" cy="144016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4754" y="1131200"/>
            <a:ext cx="3955258" cy="263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45024"/>
            <a:ext cx="4962525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32656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  <a:ea typeface="+mj-ea"/>
                <a:cs typeface="+mj-cs"/>
              </a:rPr>
              <a:t>Система контроля </a:t>
            </a:r>
            <a:r>
              <a:rPr lang="ru-RU" sz="4000" b="1" dirty="0" smtClean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  <a:ea typeface="+mj-ea"/>
                <a:cs typeface="+mj-cs"/>
              </a:rPr>
              <a:t>доступа </a:t>
            </a:r>
            <a:endParaRPr lang="ru-RU" sz="4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19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5455</TotalTime>
  <Words>237</Words>
  <Application>Microsoft Office PowerPoint</Application>
  <PresentationFormat>Экран (4:3)</PresentationFormat>
  <Paragraphs>100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Волна</vt:lpstr>
      <vt:lpstr>Слайд 1</vt:lpstr>
      <vt:lpstr> Участники проекта </vt:lpstr>
      <vt:lpstr>Слайд 3</vt:lpstr>
      <vt:lpstr>Слайд 4</vt:lpstr>
      <vt:lpstr>Комплект «Школьная карта»  ребенку        родителю </vt:lpstr>
      <vt:lpstr>Дизайн карты с фотографией</vt:lpstr>
      <vt:lpstr> Направления использования </vt:lpstr>
      <vt:lpstr>Система контроля  удаленного доступа (СКУД)</vt:lpstr>
      <vt:lpstr>    </vt:lpstr>
      <vt:lpstr>Слайд 10</vt:lpstr>
      <vt:lpstr> Электронное образование РТ </vt:lpstr>
      <vt:lpstr>Слайд 12</vt:lpstr>
      <vt:lpstr>Дополнительные услуги  для родителей</vt:lpstr>
      <vt:lpstr>Слайд 14</vt:lpstr>
      <vt:lpstr>      Просмотр школьного меню</vt:lpstr>
      <vt:lpstr> </vt:lpstr>
      <vt:lpstr>Для пользователей (родителей)</vt:lpstr>
      <vt:lpstr>Дополнительные платежи</vt:lpstr>
      <vt:lpstr>  </vt:lpstr>
      <vt:lpstr>   </vt:lpstr>
      <vt:lpstr> Учреждения  дополнительного образования </vt:lpstr>
      <vt:lpstr> Система учета посещаемости УДО (33 школы)</vt:lpstr>
      <vt:lpstr>Карта без банковского приложения </vt:lpstr>
      <vt:lpstr>Автоматизированный учет  посещаемости УДО  </vt:lpstr>
      <vt:lpstr> Библиотека (перспектива)</vt:lpstr>
      <vt:lpstr>Проделанная работа</vt:lpstr>
      <vt:lpstr>Проделанная работа</vt:lpstr>
      <vt:lpstr>Сроки реализации проекта 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 качества образования  через непрерывное профессиональное развитие педагога</dc:title>
  <dc:creator>Teacher</dc:creator>
  <cp:lastModifiedBy>SamLab.ws</cp:lastModifiedBy>
  <cp:revision>388</cp:revision>
  <dcterms:created xsi:type="dcterms:W3CDTF">2013-08-17T08:31:46Z</dcterms:created>
  <dcterms:modified xsi:type="dcterms:W3CDTF">2014-12-08T06:18:46Z</dcterms:modified>
</cp:coreProperties>
</file>